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3298" autoAdjust="0"/>
  </p:normalViewPr>
  <p:slideViewPr>
    <p:cSldViewPr>
      <p:cViewPr varScale="1">
        <p:scale>
          <a:sx n="66" d="100"/>
          <a:sy n="66" d="100"/>
        </p:scale>
        <p:origin x="1958"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E25A8D2-C8BB-475C-BEEA-ABAE8A87948F}" type="datetimeFigureOut">
              <a:rPr lang="en-GB" smtClean="0"/>
              <a:t>05/10/2022</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DEC6E52-F53D-4E4B-AF19-66C7F35F223A}" type="slidenum">
              <a:rPr lang="en-GB" smtClean="0"/>
              <a:t>‹#›</a:t>
            </a:fld>
            <a:endParaRPr lang="en-GB" dirty="0"/>
          </a:p>
        </p:txBody>
      </p:sp>
    </p:spTree>
    <p:extLst>
      <p:ext uri="{BB962C8B-B14F-4D97-AF65-F5344CB8AC3E}">
        <p14:creationId xmlns:p14="http://schemas.microsoft.com/office/powerpoint/2010/main" val="17685825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BDEB7E5-0205-4DE4-84CC-4748F04BF1CC}" type="datetimeFigureOut">
              <a:rPr lang="en-US" smtClean="0"/>
              <a:t>10/1/2022</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BEBF2B7-5D26-49DE-90B0-1F0CC1947CD2}" type="slidenum">
              <a:rPr lang="en-US" smtClean="0"/>
              <a:t>‹#›</a:t>
            </a:fld>
            <a:endParaRPr lang="en-US" dirty="0"/>
          </a:p>
        </p:txBody>
      </p:sp>
    </p:spTree>
    <p:extLst>
      <p:ext uri="{BB962C8B-B14F-4D97-AF65-F5344CB8AC3E}">
        <p14:creationId xmlns:p14="http://schemas.microsoft.com/office/powerpoint/2010/main" val="204303758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5BEBF2B7-5D26-49DE-90B0-1F0CC1947CD2}" type="slidenum">
              <a:rPr lang="en-US" smtClean="0"/>
              <a:t>1</a:t>
            </a:fld>
            <a:endParaRPr lang="en-US" dirty="0"/>
          </a:p>
        </p:txBody>
      </p:sp>
    </p:spTree>
    <p:extLst>
      <p:ext uri="{BB962C8B-B14F-4D97-AF65-F5344CB8AC3E}">
        <p14:creationId xmlns:p14="http://schemas.microsoft.com/office/powerpoint/2010/main" val="3886977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Africa is second largest continent - 30,2 m km² </a:t>
            </a:r>
          </a:p>
          <a:p>
            <a:r>
              <a:rPr lang="en-US" dirty="0"/>
              <a:t>55 sovereign countries</a:t>
            </a:r>
          </a:p>
          <a:p>
            <a:r>
              <a:rPr lang="en-US" dirty="0"/>
              <a:t>Cape Town, SA to Cairo, </a:t>
            </a:r>
            <a:r>
              <a:rPr lang="en-US" dirty="0" err="1"/>
              <a:t>Egipt</a:t>
            </a:r>
            <a:r>
              <a:rPr lang="en-US" dirty="0"/>
              <a:t>  10 011 km </a:t>
            </a:r>
          </a:p>
          <a:p>
            <a:r>
              <a:rPr lang="en-US" dirty="0"/>
              <a:t>Dakar, Senegal to </a:t>
            </a:r>
            <a:r>
              <a:rPr lang="en-US" dirty="0" err="1"/>
              <a:t>Tohen</a:t>
            </a:r>
            <a:r>
              <a:rPr lang="en-US" dirty="0"/>
              <a:t>, Somalia 10 </a:t>
            </a:r>
            <a:r>
              <a:rPr lang="en-US"/>
              <a:t>331 km</a:t>
            </a:r>
          </a:p>
          <a:p>
            <a:endParaRPr lang="en-US" dirty="0"/>
          </a:p>
          <a:p>
            <a:r>
              <a:rPr lang="en-US" dirty="0"/>
              <a:t>The African Continental Free Trade Area (</a:t>
            </a:r>
            <a:r>
              <a:rPr lang="en-US" dirty="0" err="1"/>
              <a:t>AfCFTA</a:t>
            </a:r>
            <a:r>
              <a:rPr lang="en-US" dirty="0"/>
              <a:t>) agreement will create the largest free trade area in the world measured by the number of countries participating. The pact connects 1,412 billion people across 55 countries with a combined gross domestic product (GDP) valued at US$2,7 trillion. </a:t>
            </a:r>
          </a:p>
          <a:p>
            <a:endParaRPr lang="en-US" dirty="0"/>
          </a:p>
          <a:p>
            <a:r>
              <a:rPr lang="en-US" dirty="0"/>
              <a:t>It has the potential to lift 30 million people out of extreme poverty, but achieving its full potential will depend on putting in place significant policy reforms and trade facilitation measures. Which highlight the importance of the roles of the QI institutions in Africa – AFRIMETS,</a:t>
            </a:r>
            <a:r>
              <a:rPr lang="en-US" baseline="0" dirty="0"/>
              <a:t> ARSO – standards </a:t>
            </a:r>
            <a:r>
              <a:rPr lang="en-US" baseline="0" dirty="0" err="1"/>
              <a:t>organisation</a:t>
            </a:r>
            <a:r>
              <a:rPr lang="en-US" baseline="0" dirty="0"/>
              <a:t>, AFSEC – </a:t>
            </a:r>
            <a:r>
              <a:rPr lang="en-US" baseline="0" dirty="0" err="1"/>
              <a:t>electrotechnical</a:t>
            </a:r>
            <a:r>
              <a:rPr lang="en-US" baseline="0" dirty="0"/>
              <a:t> standards commission, AFRAC – accreditation cooperation</a:t>
            </a:r>
            <a:endParaRPr lang="en-US" dirty="0"/>
          </a:p>
          <a:p>
            <a:endParaRPr lang="en-US" dirty="0"/>
          </a:p>
          <a:p>
            <a:r>
              <a:rPr lang="en-US" dirty="0"/>
              <a:t>The scope of </a:t>
            </a:r>
            <a:r>
              <a:rPr lang="en-US" dirty="0" err="1"/>
              <a:t>AfCFTA</a:t>
            </a:r>
            <a:r>
              <a:rPr lang="en-US" dirty="0"/>
              <a:t> is large. The agreement will reduce tariffs among member countries and cover policy areas such as trade facilitation and services, as well as regu­latory measures such as sanitary standards and technical barriers to trade. </a:t>
            </a:r>
          </a:p>
          <a:p>
            <a:endParaRPr lang="en-US" dirty="0"/>
          </a:p>
          <a:p>
            <a:r>
              <a:rPr lang="en-US" dirty="0"/>
              <a:t>Full implementation of </a:t>
            </a:r>
            <a:r>
              <a:rPr lang="en-US" dirty="0" err="1"/>
              <a:t>AfCFTA</a:t>
            </a:r>
            <a:r>
              <a:rPr lang="en-US" dirty="0"/>
              <a:t> would reshape markets and economies across the region and boost output in the services, manufacturing and natural resources sectors.</a:t>
            </a:r>
          </a:p>
          <a:p>
            <a:endParaRPr lang="en-US" dirty="0"/>
          </a:p>
          <a:p>
            <a:r>
              <a:rPr lang="en-US" dirty="0"/>
              <a:t>The GA was well attended by </a:t>
            </a:r>
          </a:p>
          <a:p>
            <a:r>
              <a:rPr lang="en-US" dirty="0"/>
              <a:t>Shareholders - AUC and PAQI</a:t>
            </a:r>
          </a:p>
          <a:p>
            <a:r>
              <a:rPr lang="en-US" dirty="0"/>
              <a:t>QI - AFRAC, ARSO and AFSEC</a:t>
            </a:r>
          </a:p>
          <a:p>
            <a:r>
              <a:rPr lang="en-US" dirty="0"/>
              <a:t>RMOs – APMP, COOMET, EURAMET, GULFMET, SIM</a:t>
            </a:r>
          </a:p>
          <a:p>
            <a:r>
              <a:rPr lang="en-US" dirty="0"/>
              <a:t>Partners</a:t>
            </a:r>
            <a:r>
              <a:rPr lang="en-US" baseline="0" dirty="0"/>
              <a:t> – PTB and UNIDO</a:t>
            </a:r>
          </a:p>
          <a:p>
            <a:endParaRPr lang="en-US" baseline="0" dirty="0"/>
          </a:p>
          <a:p>
            <a:r>
              <a:rPr lang="en-US" dirty="0"/>
              <a:t>Highlights</a:t>
            </a:r>
          </a:p>
          <a:p>
            <a:r>
              <a:rPr lang="en-US" dirty="0"/>
              <a:t>Continued support from our partners PTB</a:t>
            </a:r>
          </a:p>
          <a:p>
            <a:endParaRPr lang="en-US" dirty="0"/>
          </a:p>
          <a:p>
            <a:r>
              <a:rPr lang="en-US" dirty="0"/>
              <a:t>Appointment of new office bearers</a:t>
            </a:r>
            <a:endParaRPr lang="en-US" baseline="0" dirty="0"/>
          </a:p>
          <a:p>
            <a:r>
              <a:rPr lang="en-US" baseline="0" dirty="0"/>
              <a:t>Chairperson: 		Dr Henry </a:t>
            </a:r>
            <a:r>
              <a:rPr lang="en-US" baseline="0" dirty="0" err="1"/>
              <a:t>Rotich</a:t>
            </a:r>
            <a:r>
              <a:rPr lang="en-US" baseline="0" dirty="0"/>
              <a:t>, EAMET (KEBS)</a:t>
            </a:r>
          </a:p>
          <a:p>
            <a:r>
              <a:rPr lang="en-US" baseline="0" dirty="0"/>
              <a:t>Vice-Chair Scientific: 	</a:t>
            </a:r>
            <a:r>
              <a:rPr lang="en-US" baseline="0" dirty="0" err="1"/>
              <a:t>Mr</a:t>
            </a:r>
            <a:r>
              <a:rPr lang="en-US" baseline="0" dirty="0"/>
              <a:t> Mathew </a:t>
            </a:r>
            <a:r>
              <a:rPr lang="en-US" baseline="0" dirty="0" err="1"/>
              <a:t>Ranganai</a:t>
            </a:r>
            <a:r>
              <a:rPr lang="en-US" baseline="0" dirty="0"/>
              <a:t>, SADCMET (SIRDC-NMI) </a:t>
            </a:r>
          </a:p>
          <a:p>
            <a:r>
              <a:rPr lang="en-US" baseline="0" dirty="0"/>
              <a:t>Vice-Chair Legal: 	Eng. John Paul Musimami, EAMET (UNBS)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Appointed French speaking vice chairpersons with view of improved communication with SRMO</a:t>
            </a:r>
          </a:p>
          <a:p>
            <a:r>
              <a:rPr lang="en-US" baseline="0" dirty="0"/>
              <a:t>Vice-Chair Scientific 2: 	Madame </a:t>
            </a:r>
            <a:r>
              <a:rPr lang="en-US" baseline="0" dirty="0" err="1"/>
              <a:t>Souad</a:t>
            </a:r>
            <a:r>
              <a:rPr lang="en-US" baseline="0" dirty="0"/>
              <a:t> </a:t>
            </a:r>
            <a:r>
              <a:rPr lang="en-US" baseline="0" dirty="0" err="1"/>
              <a:t>Bouaziz</a:t>
            </a:r>
            <a:r>
              <a:rPr lang="en-US" baseline="0" dirty="0"/>
              <a:t>, MAGMET (ANM)</a:t>
            </a:r>
          </a:p>
          <a:p>
            <a:r>
              <a:rPr lang="en-US" baseline="0" dirty="0"/>
              <a:t>Vice-Chair Legal 2: 	to be appointed, MAGMET</a:t>
            </a:r>
          </a:p>
          <a:p>
            <a:endParaRPr lang="en-US" baseline="0" dirty="0"/>
          </a:p>
          <a:p>
            <a:r>
              <a:rPr lang="en-US" baseline="0" dirty="0"/>
              <a:t>Further developed modalities to introduce a membership fee from 2023</a:t>
            </a:r>
          </a:p>
          <a:p>
            <a:r>
              <a:rPr lang="en-US" baseline="0" dirty="0"/>
              <a:t>Members $ 3000</a:t>
            </a:r>
          </a:p>
          <a:p>
            <a:r>
              <a:rPr lang="en-US" baseline="0" dirty="0"/>
              <a:t>Associates $ 2000</a:t>
            </a:r>
          </a:p>
          <a:p>
            <a:r>
              <a:rPr lang="en-US" baseline="0" dirty="0"/>
              <a:t>Participation fee for non-member or associates of between $ 100 -300 per event</a:t>
            </a:r>
          </a:p>
          <a:p>
            <a:r>
              <a:rPr lang="en-US" dirty="0"/>
              <a:t>  </a:t>
            </a:r>
            <a:endParaRPr lang="en-ZA" dirty="0"/>
          </a:p>
        </p:txBody>
      </p:sp>
      <p:sp>
        <p:nvSpPr>
          <p:cNvPr id="4" name="Slide Number Placeholder 3"/>
          <p:cNvSpPr>
            <a:spLocks noGrp="1"/>
          </p:cNvSpPr>
          <p:nvPr>
            <p:ph type="sldNum" sz="quarter" idx="10"/>
          </p:nvPr>
        </p:nvSpPr>
        <p:spPr/>
        <p:txBody>
          <a:bodyPr/>
          <a:lstStyle/>
          <a:p>
            <a:fld id="{5BEBF2B7-5D26-49DE-90B0-1F0CC1947CD2}" type="slidenum">
              <a:rPr lang="en-US" smtClean="0"/>
              <a:t>2</a:t>
            </a:fld>
            <a:endParaRPr lang="en-US"/>
          </a:p>
        </p:txBody>
      </p:sp>
    </p:spTree>
    <p:extLst>
      <p:ext uri="{BB962C8B-B14F-4D97-AF65-F5344CB8AC3E}">
        <p14:creationId xmlns:p14="http://schemas.microsoft.com/office/powerpoint/2010/main" val="2117476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various platforms introduced like MS Teams and Zoom TC Legal has tried to addressed connectivity issues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TC Legal has noted with concern the lack of representation during meetings and workshops for several years and appealed to all SRMO’s and member states to participate in the updating of the Legal Metrology contact list.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TC Legal noted from a</a:t>
            </a:r>
            <a:r>
              <a:rPr lang="en-US" baseline="0" dirty="0"/>
              <a:t> presentation </a:t>
            </a:r>
            <a:r>
              <a:rPr lang="en-US" dirty="0"/>
              <a:t>by PTB that the Pan-African development project continues with additional funding allocated towards the implementation of the </a:t>
            </a:r>
            <a:r>
              <a:rPr lang="en-US" dirty="0" err="1"/>
              <a:t>AfCFTA</a:t>
            </a:r>
            <a:r>
              <a:rPr lang="en-US" dirty="0"/>
              <a:t>. Projects will be submitted for funding. Including translation facilities for meetings.</a:t>
            </a:r>
            <a:r>
              <a:rPr lang="en-US" baseline="0" dirty="0"/>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Confirmed office bearers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a:t>
            </a:r>
            <a:r>
              <a:rPr lang="en-US" dirty="0"/>
              <a:t>hair – </a:t>
            </a:r>
            <a:r>
              <a:rPr lang="en-US" dirty="0" err="1"/>
              <a:t>Mr</a:t>
            </a:r>
            <a:r>
              <a:rPr lang="en-US" dirty="0"/>
              <a:t> John-Paul</a:t>
            </a:r>
            <a:r>
              <a:rPr lang="en-US" baseline="0" dirty="0"/>
              <a:t> Musimami, UNBS, EAMET</a:t>
            </a:r>
          </a:p>
          <a:p>
            <a:r>
              <a:rPr lang="en-US" baseline="0" dirty="0"/>
              <a:t>V Chair – Ms Himba Cheelo, </a:t>
            </a:r>
            <a:r>
              <a:rPr lang="en-US" baseline="0" dirty="0" err="1"/>
              <a:t>ZambiaMA</a:t>
            </a:r>
            <a:r>
              <a:rPr lang="en-US" baseline="0" dirty="0"/>
              <a:t>, SADCMEL (however she recently left the Legal Metrology industry)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Workshop on the regulation of smart electricity meters</a:t>
            </a:r>
            <a:r>
              <a:rPr lang="en-US" baseline="0" dirty="0"/>
              <a:t> and was led by 3 distinguished international guests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Dr. Pavel </a:t>
            </a:r>
            <a:r>
              <a:rPr lang="en-US" baseline="0" dirty="0" err="1"/>
              <a:t>Klenovský</a:t>
            </a:r>
            <a:r>
              <a:rPr lang="en-US" baseline="0" dirty="0"/>
              <a:t> -Czech Metrology Institute Brno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Dr Juan Carlos </a:t>
            </a:r>
            <a:r>
              <a:rPr lang="en-US" baseline="0" dirty="0" err="1"/>
              <a:t>Mateus</a:t>
            </a:r>
            <a:r>
              <a:rPr lang="en-US" baseline="0" dirty="0"/>
              <a:t> Sánchez -INMETRO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Ms Sowmya Ramakrishnan -National Measurement Australia (NMIA) co-convener for the OIML TC 12/p 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Will be followed –up by similar such workshops.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BEBF2B7-5D26-49DE-90B0-1F0CC1947CD2}" type="slidenum">
              <a:rPr lang="en-US" smtClean="0"/>
              <a:t>3</a:t>
            </a:fld>
            <a:endParaRPr lang="en-US" dirty="0"/>
          </a:p>
        </p:txBody>
      </p:sp>
    </p:spTree>
    <p:extLst>
      <p:ext uri="{BB962C8B-B14F-4D97-AF65-F5344CB8AC3E}">
        <p14:creationId xmlns:p14="http://schemas.microsoft.com/office/powerpoint/2010/main" val="2515667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BEBF2B7-5D26-49DE-90B0-1F0CC1947CD2}" type="slidenum">
              <a:rPr lang="en-US" smtClean="0"/>
              <a:t>4</a:t>
            </a:fld>
            <a:endParaRPr lang="en-US" dirty="0"/>
          </a:p>
        </p:txBody>
      </p:sp>
    </p:spTree>
    <p:extLst>
      <p:ext uri="{BB962C8B-B14F-4D97-AF65-F5344CB8AC3E}">
        <p14:creationId xmlns:p14="http://schemas.microsoft.com/office/powerpoint/2010/main" val="1752275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BEBF2B7-5D26-49DE-90B0-1F0CC1947CD2}" type="slidenum">
              <a:rPr lang="en-US" smtClean="0"/>
              <a:t>5</a:t>
            </a:fld>
            <a:endParaRPr lang="en-US" dirty="0"/>
          </a:p>
        </p:txBody>
      </p:sp>
    </p:spTree>
    <p:extLst>
      <p:ext uri="{BB962C8B-B14F-4D97-AF65-F5344CB8AC3E}">
        <p14:creationId xmlns:p14="http://schemas.microsoft.com/office/powerpoint/2010/main" val="258454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3495E-8619-4E4C-B8C4-DFE900F11B83}"/>
              </a:ext>
            </a:extLst>
          </p:cNvPr>
          <p:cNvSpPr>
            <a:spLocks noGrp="1"/>
          </p:cNvSpPr>
          <p:nvPr>
            <p:ph type="ctrTitle"/>
          </p:nvPr>
        </p:nvSpPr>
        <p:spPr>
          <a:xfrm>
            <a:off x="1143000" y="1122363"/>
            <a:ext cx="6858000" cy="2387600"/>
          </a:xfrm>
        </p:spPr>
        <p:txBody>
          <a:bodyPr anchor="ctr" anchorCtr="0">
            <a:normAutofit/>
          </a:bodyPr>
          <a:lstStyle>
            <a:lvl1pPr algn="ctr">
              <a:defRPr sz="44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908B4FC-A7BA-485E-97B7-3256D69EA3CA}"/>
              </a:ext>
            </a:extLst>
          </p:cNvPr>
          <p:cNvSpPr>
            <a:spLocks noGrp="1"/>
          </p:cNvSpPr>
          <p:nvPr>
            <p:ph type="subTitle" idx="1"/>
          </p:nvPr>
        </p:nvSpPr>
        <p:spPr>
          <a:xfrm>
            <a:off x="1143000" y="5433305"/>
            <a:ext cx="6858000" cy="60466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6" name="Slide Number Placeholder 5">
            <a:extLst>
              <a:ext uri="{FF2B5EF4-FFF2-40B4-BE49-F238E27FC236}">
                <a16:creationId xmlns:a16="http://schemas.microsoft.com/office/drawing/2014/main" id="{21F3028A-D234-4C54-8780-E40C0F25EA74}"/>
              </a:ext>
            </a:extLst>
          </p:cNvPr>
          <p:cNvSpPr>
            <a:spLocks noGrp="1"/>
          </p:cNvSpPr>
          <p:nvPr>
            <p:ph type="sldNum" sz="quarter" idx="12"/>
          </p:nvPr>
        </p:nvSpPr>
        <p:spPr/>
        <p:txBody>
          <a:bodyPr/>
          <a:lstStyle/>
          <a:p>
            <a:fld id="{B946DD9F-78B0-41C1-865E-11EAA14E6247}" type="slidenum">
              <a:rPr lang="en-GB" smtClean="0"/>
              <a:t>‹#›</a:t>
            </a:fld>
            <a:endParaRPr lang="en-GB" dirty="0"/>
          </a:p>
        </p:txBody>
      </p:sp>
    </p:spTree>
    <p:extLst>
      <p:ext uri="{BB962C8B-B14F-4D97-AF65-F5344CB8AC3E}">
        <p14:creationId xmlns:p14="http://schemas.microsoft.com/office/powerpoint/2010/main" val="753517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a:xfrm>
            <a:off x="7345288" y="6356350"/>
            <a:ext cx="1187152" cy="365125"/>
          </a:xfrm>
        </p:spPr>
        <p:txBody>
          <a:bodyPr/>
          <a:lstStyle/>
          <a:p>
            <a:fld id="{112F3AA7-8D1D-4094-95D7-0F0AD16921C5}" type="slidenum">
              <a:rPr lang="en-GB" noProof="0" smtClean="0"/>
              <a:t>‹#›</a:t>
            </a:fld>
            <a:endParaRPr lang="en-GB" noProof="0" dirty="0"/>
          </a:p>
        </p:txBody>
      </p:sp>
      <p:sp>
        <p:nvSpPr>
          <p:cNvPr id="19" name="Title Placeholder 1"/>
          <p:cNvSpPr>
            <a:spLocks noGrp="1"/>
          </p:cNvSpPr>
          <p:nvPr>
            <p:ph type="title"/>
          </p:nvPr>
        </p:nvSpPr>
        <p:spPr>
          <a:xfrm>
            <a:off x="457200" y="1196752"/>
            <a:ext cx="8075240" cy="864096"/>
          </a:xfrm>
          <a:prstGeom prst="rect">
            <a:avLst/>
          </a:prstGeom>
        </p:spPr>
        <p:txBody>
          <a:bodyPr vert="horz" lIns="91440" tIns="45720" rIns="91440" bIns="45720" rtlCol="0" anchor="ctr">
            <a:normAutofit/>
          </a:bodyPr>
          <a:lstStyle>
            <a:lvl1pPr>
              <a:defRPr sz="2800"/>
            </a:lvl1pPr>
          </a:lstStyle>
          <a:p>
            <a:r>
              <a:rPr lang="en-US" noProof="0" dirty="0"/>
              <a:t>Click to edit Master title style</a:t>
            </a:r>
            <a:endParaRPr lang="en-GB" noProof="0" dirty="0"/>
          </a:p>
        </p:txBody>
      </p:sp>
      <p:sp>
        <p:nvSpPr>
          <p:cNvPr id="20" name="Text Placeholder 2"/>
          <p:cNvSpPr>
            <a:spLocks noGrp="1"/>
          </p:cNvSpPr>
          <p:nvPr>
            <p:ph idx="1"/>
          </p:nvPr>
        </p:nvSpPr>
        <p:spPr>
          <a:xfrm>
            <a:off x="457200" y="2348881"/>
            <a:ext cx="8075240" cy="3312367"/>
          </a:xfrm>
          <a:prstGeom prst="rect">
            <a:avLst/>
          </a:prstGeom>
        </p:spPr>
        <p:txBody>
          <a:bodyPr vert="horz" lIns="91440" tIns="45720" rIns="91440" bIns="45720" rtlCol="0">
            <a:normAutofit/>
          </a:bodyPr>
          <a:lstStyle>
            <a:lvl1pPr>
              <a:defRPr sz="2000"/>
            </a:lvl1pPr>
            <a:lvl2pPr>
              <a:defRPr sz="2000"/>
            </a:lvl2pPr>
            <a:lvl3pPr>
              <a:defRPr sz="1800"/>
            </a:lvl3pPr>
            <a:lvl4pPr>
              <a:defRPr sz="1800"/>
            </a:lvl4pPr>
            <a:lvl5pPr>
              <a:defRPr sz="1800"/>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extLst>
      <p:ext uri="{BB962C8B-B14F-4D97-AF65-F5344CB8AC3E}">
        <p14:creationId xmlns:p14="http://schemas.microsoft.com/office/powerpoint/2010/main" val="37772773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196752"/>
            <a:ext cx="8075240" cy="864096"/>
          </a:xfrm>
          <a:prstGeom prst="rect">
            <a:avLst/>
          </a:prstGeom>
        </p:spPr>
        <p:txBody>
          <a:bodyPr vert="horz" lIns="91440" tIns="45720" rIns="91440" bIns="45720" rtlCol="0" anchor="ctr">
            <a:normAutofit/>
          </a:bodyPr>
          <a:lstStyle/>
          <a:p>
            <a:r>
              <a:rPr lang="en-US" noProof="0" dirty="0"/>
              <a:t>Click to edit Master title style</a:t>
            </a:r>
            <a:endParaRPr lang="en-GB" noProof="0" dirty="0"/>
          </a:p>
        </p:txBody>
      </p:sp>
      <p:sp>
        <p:nvSpPr>
          <p:cNvPr id="9" name="Text Placeholder 2"/>
          <p:cNvSpPr>
            <a:spLocks noGrp="1"/>
          </p:cNvSpPr>
          <p:nvPr>
            <p:ph type="body" idx="1"/>
          </p:nvPr>
        </p:nvSpPr>
        <p:spPr>
          <a:xfrm>
            <a:off x="457200" y="2348881"/>
            <a:ext cx="8075240" cy="3312367"/>
          </a:xfrm>
          <a:prstGeom prst="rect">
            <a:avLst/>
          </a:prstGeom>
        </p:spPr>
        <p:txBody>
          <a:bodyPr vert="horz" lIns="91440" tIns="45720" rIns="91440" bIns="45720" rtlCol="0">
            <a:norm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1" name="Slide Number Placeholder 5"/>
          <p:cNvSpPr>
            <a:spLocks noGrp="1"/>
          </p:cNvSpPr>
          <p:nvPr>
            <p:ph type="sldNum" sz="quarter" idx="4"/>
          </p:nvPr>
        </p:nvSpPr>
        <p:spPr>
          <a:xfrm>
            <a:off x="7345288" y="6356350"/>
            <a:ext cx="118715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2F3AA7-8D1D-4094-95D7-0F0AD16921C5}" type="slidenum">
              <a:rPr lang="en-GB" noProof="0" smtClean="0"/>
              <a:t>‹#›</a:t>
            </a:fld>
            <a:endParaRPr lang="en-GB" noProof="0" dirty="0"/>
          </a:p>
        </p:txBody>
      </p:sp>
      <p:pic>
        <p:nvPicPr>
          <p:cNvPr id="12" name="Picture 2" descr="International Organization of Legal Metrology"/>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835696" y="212595"/>
            <a:ext cx="5616624" cy="7276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177E5F24-2508-411F-8819-D3B46D8DEF99}"/>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660"/>
          <a:stretch/>
        </p:blipFill>
        <p:spPr>
          <a:xfrm>
            <a:off x="7877907" y="129678"/>
            <a:ext cx="1089828" cy="846000"/>
          </a:xfrm>
          <a:prstGeom prst="rect">
            <a:avLst/>
          </a:prstGeom>
        </p:spPr>
      </p:pic>
      <p:pic>
        <p:nvPicPr>
          <p:cNvPr id="16" name="Picture 15">
            <a:extLst>
              <a:ext uri="{FF2B5EF4-FFF2-40B4-BE49-F238E27FC236}">
                <a16:creationId xmlns:a16="http://schemas.microsoft.com/office/drawing/2014/main" id="{03864C57-05C1-4CFD-849C-64D42F02C35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5471" y="125539"/>
            <a:ext cx="1089827" cy="846267"/>
          </a:xfrm>
          <a:prstGeom prst="rect">
            <a:avLst/>
          </a:prstGeom>
        </p:spPr>
      </p:pic>
      <p:sp>
        <p:nvSpPr>
          <p:cNvPr id="13" name="Footer Placeholder 4">
            <a:extLst>
              <a:ext uri="{FF2B5EF4-FFF2-40B4-BE49-F238E27FC236}">
                <a16:creationId xmlns:a16="http://schemas.microsoft.com/office/drawing/2014/main" id="{E9BA7FEF-2626-4005-A92C-C74012E8D900}"/>
              </a:ext>
            </a:extLst>
          </p:cNvPr>
          <p:cNvSpPr txBox="1">
            <a:spLocks/>
          </p:cNvSpPr>
          <p:nvPr userDrawn="1"/>
        </p:nvSpPr>
        <p:spPr>
          <a:xfrm>
            <a:off x="179512" y="6356350"/>
            <a:ext cx="28956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a:t>2021 – RLMO RT meeting</a:t>
            </a:r>
          </a:p>
        </p:txBody>
      </p:sp>
    </p:spTree>
    <p:extLst>
      <p:ext uri="{BB962C8B-B14F-4D97-AF65-F5344CB8AC3E}">
        <p14:creationId xmlns:p14="http://schemas.microsoft.com/office/powerpoint/2010/main" val="2324429471"/>
      </p:ext>
    </p:extLst>
  </p:cSld>
  <p:clrMap bg1="lt1" tx1="dk1" bg2="lt2" tx2="dk2" accent1="accent1" accent2="accent2" accent3="accent3" accent4="accent4" accent5="accent5" accent6="accent6" hlink="hlink" folHlink="folHlink"/>
  <p:sldLayoutIdLst>
    <p:sldLayoutId id="2147483652" r:id="rId1"/>
    <p:sldLayoutId id="2147483649" r:id="rId2"/>
  </p:sldLayoutIdLst>
  <p:hf hdr="0"/>
  <p:txStyles>
    <p:titleStyle>
      <a:lvl1pPr algn="ctr" defTabSz="9144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1586557"/>
          </a:xfrm>
          <a:prstGeom prst="rect">
            <a:avLst/>
          </a:prstGeom>
        </p:spPr>
        <p:txBody>
          <a:bodyPr>
            <a:normAutofit/>
          </a:bodyPr>
          <a:lstStyle/>
          <a:p>
            <a:r>
              <a:rPr lang="en-GB" sz="3600" dirty="0"/>
              <a:t>AFRIMETS</a:t>
            </a:r>
            <a:br>
              <a:rPr lang="en-GB" sz="3600" dirty="0"/>
            </a:br>
            <a:r>
              <a:rPr lang="en-GB" sz="3600" dirty="0"/>
              <a:t>Update to the RLMO Round Table</a:t>
            </a:r>
            <a:endParaRPr lang="en-GB" sz="3600" noProof="0" dirty="0"/>
          </a:p>
        </p:txBody>
      </p:sp>
      <p:sp>
        <p:nvSpPr>
          <p:cNvPr id="3" name="Subtitle 2"/>
          <p:cNvSpPr>
            <a:spLocks noGrp="1"/>
          </p:cNvSpPr>
          <p:nvPr>
            <p:ph type="subTitle" idx="1"/>
          </p:nvPr>
        </p:nvSpPr>
        <p:spPr>
          <a:xfrm>
            <a:off x="1143000" y="5848672"/>
            <a:ext cx="6858000" cy="604664"/>
          </a:xfrm>
          <a:prstGeom prst="rect">
            <a:avLst/>
          </a:prstGeom>
        </p:spPr>
        <p:txBody>
          <a:bodyPr>
            <a:normAutofit/>
          </a:bodyPr>
          <a:lstStyle/>
          <a:p>
            <a:r>
              <a:rPr lang="en-GB" dirty="0"/>
              <a:t>RLMO Round Table meeting - September 27, 2022</a:t>
            </a:r>
          </a:p>
        </p:txBody>
      </p:sp>
      <p:pic>
        <p:nvPicPr>
          <p:cNvPr id="5" name="Picture 4">
            <a:extLst>
              <a:ext uri="{FF2B5EF4-FFF2-40B4-BE49-F238E27FC236}">
                <a16:creationId xmlns:a16="http://schemas.microsoft.com/office/drawing/2014/main" id="{106A5C59-AB15-4458-B527-5E162002760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815916" y="2708920"/>
            <a:ext cx="1512168" cy="1512168"/>
          </a:xfrm>
          <a:prstGeom prst="rect">
            <a:avLst/>
          </a:prstGeom>
        </p:spPr>
      </p:pic>
      <p:sp>
        <p:nvSpPr>
          <p:cNvPr id="6" name="Subtitle 2">
            <a:extLst>
              <a:ext uri="{FF2B5EF4-FFF2-40B4-BE49-F238E27FC236}">
                <a16:creationId xmlns:a16="http://schemas.microsoft.com/office/drawing/2014/main" id="{C6F2229D-2D5F-46CA-9663-E3373D1394F1}"/>
              </a:ext>
            </a:extLst>
          </p:cNvPr>
          <p:cNvSpPr txBox="1">
            <a:spLocks/>
          </p:cNvSpPr>
          <p:nvPr/>
        </p:nvSpPr>
        <p:spPr>
          <a:xfrm>
            <a:off x="1098376" y="4869160"/>
            <a:ext cx="6858000" cy="604664"/>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9pPr>
          </a:lstStyle>
          <a:p>
            <a:r>
              <a:rPr lang="en-GB" dirty="0"/>
              <a:t>Mr. Jaco Marneweck  Outgoing Vice-Chairperson Legal Metrology</a:t>
            </a:r>
          </a:p>
        </p:txBody>
      </p:sp>
      <p:pic>
        <p:nvPicPr>
          <p:cNvPr id="4" name="Picture 3"/>
          <p:cNvPicPr>
            <a:picLocks noChangeAspect="1"/>
          </p:cNvPicPr>
          <p:nvPr/>
        </p:nvPicPr>
        <p:blipFill>
          <a:blip r:embed="rId4"/>
          <a:stretch>
            <a:fillRect/>
          </a:stretch>
        </p:blipFill>
        <p:spPr>
          <a:xfrm>
            <a:off x="1547664" y="2636911"/>
            <a:ext cx="5828281" cy="1908213"/>
          </a:xfrm>
          <a:prstGeom prst="rect">
            <a:avLst/>
          </a:prstGeom>
        </p:spPr>
      </p:pic>
    </p:spTree>
    <p:extLst>
      <p:ext uri="{BB962C8B-B14F-4D97-AF65-F5344CB8AC3E}">
        <p14:creationId xmlns:p14="http://schemas.microsoft.com/office/powerpoint/2010/main" val="3188023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048C7F-179B-46E9-8725-A05E57CCA52E}"/>
              </a:ext>
            </a:extLst>
          </p:cNvPr>
          <p:cNvSpPr>
            <a:spLocks noGrp="1"/>
          </p:cNvSpPr>
          <p:nvPr>
            <p:ph type="sldNum" sz="quarter" idx="12"/>
          </p:nvPr>
        </p:nvSpPr>
        <p:spPr/>
        <p:txBody>
          <a:bodyPr/>
          <a:lstStyle/>
          <a:p>
            <a:fld id="{112F3AA7-8D1D-4094-95D7-0F0AD16921C5}" type="slidenum">
              <a:rPr lang="en-GB" noProof="0" smtClean="0"/>
              <a:t>2</a:t>
            </a:fld>
            <a:endParaRPr lang="en-GB" noProof="0" dirty="0"/>
          </a:p>
        </p:txBody>
      </p:sp>
      <p:sp>
        <p:nvSpPr>
          <p:cNvPr id="3" name="Title 2">
            <a:extLst>
              <a:ext uri="{FF2B5EF4-FFF2-40B4-BE49-F238E27FC236}">
                <a16:creationId xmlns:a16="http://schemas.microsoft.com/office/drawing/2014/main" id="{A6D023D3-707C-4018-9953-81E36612E8D5}"/>
              </a:ext>
            </a:extLst>
          </p:cNvPr>
          <p:cNvSpPr>
            <a:spLocks noGrp="1"/>
          </p:cNvSpPr>
          <p:nvPr>
            <p:ph type="title"/>
          </p:nvPr>
        </p:nvSpPr>
        <p:spPr/>
        <p:txBody>
          <a:bodyPr>
            <a:normAutofit fontScale="90000"/>
          </a:bodyPr>
          <a:lstStyle/>
          <a:p>
            <a:r>
              <a:rPr lang="en-US" dirty="0"/>
              <a:t>Overview of significant developments and activities </a:t>
            </a:r>
            <a:br>
              <a:rPr lang="en-US" dirty="0"/>
            </a:br>
            <a:r>
              <a:rPr lang="en-US" dirty="0"/>
              <a:t>during the past year in the RLMO</a:t>
            </a:r>
            <a:endParaRPr lang="en-GB" dirty="0"/>
          </a:p>
        </p:txBody>
      </p:sp>
      <p:sp>
        <p:nvSpPr>
          <p:cNvPr id="4" name="Content Placeholder 3">
            <a:extLst>
              <a:ext uri="{FF2B5EF4-FFF2-40B4-BE49-F238E27FC236}">
                <a16:creationId xmlns:a16="http://schemas.microsoft.com/office/drawing/2014/main" id="{3094F870-CD4E-4EFF-9E1A-6A0E98D4AE22}"/>
              </a:ext>
            </a:extLst>
          </p:cNvPr>
          <p:cNvSpPr>
            <a:spLocks noGrp="1"/>
          </p:cNvSpPr>
          <p:nvPr>
            <p:ph idx="1"/>
          </p:nvPr>
        </p:nvSpPr>
        <p:spPr/>
        <p:txBody>
          <a:bodyPr/>
          <a:lstStyle/>
          <a:p>
            <a:r>
              <a:rPr lang="en-US" dirty="0"/>
              <a:t>Agreement Establishing the African Continental Free Trade Area</a:t>
            </a:r>
          </a:p>
          <a:p>
            <a:pPr lvl="1"/>
            <a:r>
              <a:rPr lang="en-US" dirty="0"/>
              <a:t>Came into force on 30 May 2019</a:t>
            </a:r>
          </a:p>
          <a:p>
            <a:endParaRPr lang="en-US" dirty="0"/>
          </a:p>
          <a:p>
            <a:r>
              <a:rPr lang="en-US" dirty="0"/>
              <a:t>15</a:t>
            </a:r>
            <a:r>
              <a:rPr lang="en-US" baseline="30000" dirty="0"/>
              <a:t>th</a:t>
            </a:r>
            <a:r>
              <a:rPr lang="en-US" dirty="0"/>
              <a:t> AFRIMETS General Assembly</a:t>
            </a:r>
          </a:p>
          <a:p>
            <a:pPr lvl="1"/>
            <a:r>
              <a:rPr lang="en-US" dirty="0"/>
              <a:t>18 to 21 July 2021</a:t>
            </a:r>
          </a:p>
          <a:p>
            <a:pPr lvl="1"/>
            <a:r>
              <a:rPr lang="en-US" dirty="0"/>
              <a:t>Virtual </a:t>
            </a:r>
          </a:p>
          <a:p>
            <a:endParaRPr lang="en-US" dirty="0"/>
          </a:p>
          <a:p>
            <a:pPr marL="0" indent="0">
              <a:buNone/>
            </a:pPr>
            <a:endParaRPr lang="en-US" dirty="0"/>
          </a:p>
          <a:p>
            <a:pPr marL="457200" lvl="1" indent="0">
              <a:buNone/>
            </a:pPr>
            <a:endParaRPr lang="en-GB" dirty="0"/>
          </a:p>
        </p:txBody>
      </p:sp>
      <p:pic>
        <p:nvPicPr>
          <p:cNvPr id="5" name="Picture 4"/>
          <p:cNvPicPr>
            <a:picLocks noChangeAspect="1"/>
          </p:cNvPicPr>
          <p:nvPr/>
        </p:nvPicPr>
        <p:blipFill>
          <a:blip r:embed="rId3"/>
          <a:stretch>
            <a:fillRect/>
          </a:stretch>
        </p:blipFill>
        <p:spPr>
          <a:xfrm>
            <a:off x="683568" y="4869160"/>
            <a:ext cx="1341236" cy="469433"/>
          </a:xfrm>
          <a:prstGeom prst="rect">
            <a:avLst/>
          </a:prstGeom>
        </p:spPr>
      </p:pic>
      <p:pic>
        <p:nvPicPr>
          <p:cNvPr id="6" name="Picture 5"/>
          <p:cNvPicPr>
            <a:picLocks noChangeAspect="1"/>
          </p:cNvPicPr>
          <p:nvPr/>
        </p:nvPicPr>
        <p:blipFill>
          <a:blip r:embed="rId4"/>
          <a:stretch>
            <a:fillRect/>
          </a:stretch>
        </p:blipFill>
        <p:spPr>
          <a:xfrm>
            <a:off x="2442849" y="4242031"/>
            <a:ext cx="1441483" cy="464844"/>
          </a:xfrm>
          <a:prstGeom prst="rect">
            <a:avLst/>
          </a:prstGeom>
        </p:spPr>
      </p:pic>
      <p:pic>
        <p:nvPicPr>
          <p:cNvPr id="7" name="Picture 6"/>
          <p:cNvPicPr>
            <a:picLocks noChangeAspect="1"/>
          </p:cNvPicPr>
          <p:nvPr/>
        </p:nvPicPr>
        <p:blipFill>
          <a:blip r:embed="rId5"/>
          <a:stretch>
            <a:fillRect/>
          </a:stretch>
        </p:blipFill>
        <p:spPr>
          <a:xfrm>
            <a:off x="811349" y="5470164"/>
            <a:ext cx="1189522" cy="499599"/>
          </a:xfrm>
          <a:prstGeom prst="rect">
            <a:avLst/>
          </a:prstGeom>
        </p:spPr>
      </p:pic>
      <p:pic>
        <p:nvPicPr>
          <p:cNvPr id="8" name="Picture 7"/>
          <p:cNvPicPr>
            <a:picLocks noChangeAspect="1"/>
          </p:cNvPicPr>
          <p:nvPr/>
        </p:nvPicPr>
        <p:blipFill>
          <a:blip r:embed="rId6"/>
          <a:stretch>
            <a:fillRect/>
          </a:stretch>
        </p:blipFill>
        <p:spPr>
          <a:xfrm>
            <a:off x="2531063" y="4706875"/>
            <a:ext cx="1265053" cy="542165"/>
          </a:xfrm>
          <a:prstGeom prst="rect">
            <a:avLst/>
          </a:prstGeom>
        </p:spPr>
      </p:pic>
      <p:pic>
        <p:nvPicPr>
          <p:cNvPr id="10" name="Picture 9"/>
          <p:cNvPicPr>
            <a:picLocks noChangeAspect="1"/>
          </p:cNvPicPr>
          <p:nvPr/>
        </p:nvPicPr>
        <p:blipFill>
          <a:blip r:embed="rId7"/>
          <a:stretch>
            <a:fillRect/>
          </a:stretch>
        </p:blipFill>
        <p:spPr>
          <a:xfrm>
            <a:off x="2915816" y="5300001"/>
            <a:ext cx="700539" cy="649280"/>
          </a:xfrm>
          <a:prstGeom prst="rect">
            <a:avLst/>
          </a:prstGeom>
        </p:spPr>
      </p:pic>
      <p:pic>
        <p:nvPicPr>
          <p:cNvPr id="11" name="Picture 10"/>
          <p:cNvPicPr>
            <a:picLocks noChangeAspect="1"/>
          </p:cNvPicPr>
          <p:nvPr/>
        </p:nvPicPr>
        <p:blipFill>
          <a:blip r:embed="rId8"/>
          <a:stretch>
            <a:fillRect/>
          </a:stretch>
        </p:blipFill>
        <p:spPr>
          <a:xfrm>
            <a:off x="2805517" y="6002091"/>
            <a:ext cx="810838" cy="737680"/>
          </a:xfrm>
          <a:prstGeom prst="rect">
            <a:avLst/>
          </a:prstGeom>
        </p:spPr>
      </p:pic>
      <p:pic>
        <p:nvPicPr>
          <p:cNvPr id="15" name="Picture 14"/>
          <p:cNvPicPr>
            <a:picLocks noChangeAspect="1"/>
          </p:cNvPicPr>
          <p:nvPr/>
        </p:nvPicPr>
        <p:blipFill>
          <a:blip r:embed="rId9"/>
          <a:stretch>
            <a:fillRect/>
          </a:stretch>
        </p:blipFill>
        <p:spPr>
          <a:xfrm>
            <a:off x="4450204" y="4812053"/>
            <a:ext cx="1142716" cy="583645"/>
          </a:xfrm>
          <a:prstGeom prst="rect">
            <a:avLst/>
          </a:prstGeom>
        </p:spPr>
      </p:pic>
      <p:pic>
        <p:nvPicPr>
          <p:cNvPr id="17" name="Picture 16"/>
          <p:cNvPicPr>
            <a:picLocks noChangeAspect="1"/>
          </p:cNvPicPr>
          <p:nvPr/>
        </p:nvPicPr>
        <p:blipFill>
          <a:blip r:embed="rId10"/>
          <a:stretch>
            <a:fillRect/>
          </a:stretch>
        </p:blipFill>
        <p:spPr>
          <a:xfrm>
            <a:off x="4341486" y="4243860"/>
            <a:ext cx="3733800" cy="428625"/>
          </a:xfrm>
          <a:prstGeom prst="rect">
            <a:avLst/>
          </a:prstGeom>
        </p:spPr>
      </p:pic>
      <p:pic>
        <p:nvPicPr>
          <p:cNvPr id="18" name="Picture 17"/>
          <p:cNvPicPr>
            <a:picLocks noChangeAspect="1"/>
          </p:cNvPicPr>
          <p:nvPr/>
        </p:nvPicPr>
        <p:blipFill>
          <a:blip r:embed="rId11"/>
          <a:stretch>
            <a:fillRect/>
          </a:stretch>
        </p:blipFill>
        <p:spPr>
          <a:xfrm>
            <a:off x="4341486" y="5529981"/>
            <a:ext cx="1026418" cy="528085"/>
          </a:xfrm>
          <a:prstGeom prst="rect">
            <a:avLst/>
          </a:prstGeom>
        </p:spPr>
      </p:pic>
      <p:pic>
        <p:nvPicPr>
          <p:cNvPr id="19" name="Picture 18"/>
          <p:cNvPicPr>
            <a:picLocks noChangeAspect="1"/>
          </p:cNvPicPr>
          <p:nvPr/>
        </p:nvPicPr>
        <p:blipFill>
          <a:blip r:embed="rId12"/>
          <a:stretch>
            <a:fillRect/>
          </a:stretch>
        </p:blipFill>
        <p:spPr>
          <a:xfrm>
            <a:off x="4341486" y="6094367"/>
            <a:ext cx="1667340" cy="592832"/>
          </a:xfrm>
          <a:prstGeom prst="rect">
            <a:avLst/>
          </a:prstGeom>
        </p:spPr>
      </p:pic>
      <p:pic>
        <p:nvPicPr>
          <p:cNvPr id="20" name="Picture 19"/>
          <p:cNvPicPr>
            <a:picLocks noChangeAspect="1"/>
          </p:cNvPicPr>
          <p:nvPr/>
        </p:nvPicPr>
        <p:blipFill>
          <a:blip r:embed="rId13"/>
          <a:stretch>
            <a:fillRect/>
          </a:stretch>
        </p:blipFill>
        <p:spPr>
          <a:xfrm>
            <a:off x="5869979" y="4782268"/>
            <a:ext cx="1354921" cy="808492"/>
          </a:xfrm>
          <a:prstGeom prst="rect">
            <a:avLst/>
          </a:prstGeom>
        </p:spPr>
      </p:pic>
      <p:pic>
        <p:nvPicPr>
          <p:cNvPr id="21" name="Picture 20"/>
          <p:cNvPicPr>
            <a:picLocks noChangeAspect="1"/>
          </p:cNvPicPr>
          <p:nvPr/>
        </p:nvPicPr>
        <p:blipFill>
          <a:blip r:embed="rId14"/>
          <a:stretch>
            <a:fillRect/>
          </a:stretch>
        </p:blipFill>
        <p:spPr>
          <a:xfrm>
            <a:off x="7530525" y="4836635"/>
            <a:ext cx="1466081" cy="660462"/>
          </a:xfrm>
          <a:prstGeom prst="rect">
            <a:avLst/>
          </a:prstGeom>
        </p:spPr>
      </p:pic>
      <p:pic>
        <p:nvPicPr>
          <p:cNvPr id="22" name="Picture 21"/>
          <p:cNvPicPr>
            <a:picLocks noChangeAspect="1"/>
          </p:cNvPicPr>
          <p:nvPr/>
        </p:nvPicPr>
        <p:blipFill>
          <a:blip r:embed="rId15"/>
          <a:stretch>
            <a:fillRect/>
          </a:stretch>
        </p:blipFill>
        <p:spPr>
          <a:xfrm>
            <a:off x="7726975" y="5554416"/>
            <a:ext cx="1133475" cy="895350"/>
          </a:xfrm>
          <a:prstGeom prst="rect">
            <a:avLst/>
          </a:prstGeom>
        </p:spPr>
      </p:pic>
      <p:pic>
        <p:nvPicPr>
          <p:cNvPr id="9" name="Picture 8"/>
          <p:cNvPicPr>
            <a:picLocks noChangeAspect="1"/>
          </p:cNvPicPr>
          <p:nvPr/>
        </p:nvPicPr>
        <p:blipFill>
          <a:blip r:embed="rId16"/>
          <a:stretch>
            <a:fillRect/>
          </a:stretch>
        </p:blipFill>
        <p:spPr>
          <a:xfrm>
            <a:off x="7910683" y="2911480"/>
            <a:ext cx="949767" cy="949767"/>
          </a:xfrm>
          <a:prstGeom prst="rect">
            <a:avLst/>
          </a:prstGeom>
        </p:spPr>
      </p:pic>
      <p:pic>
        <p:nvPicPr>
          <p:cNvPr id="12" name="Picture 11"/>
          <p:cNvPicPr>
            <a:picLocks noChangeAspect="1"/>
          </p:cNvPicPr>
          <p:nvPr/>
        </p:nvPicPr>
        <p:blipFill>
          <a:blip r:embed="rId17"/>
          <a:stretch>
            <a:fillRect/>
          </a:stretch>
        </p:blipFill>
        <p:spPr>
          <a:xfrm>
            <a:off x="4957758" y="2934933"/>
            <a:ext cx="2501255" cy="902859"/>
          </a:xfrm>
          <a:prstGeom prst="rect">
            <a:avLst/>
          </a:prstGeom>
        </p:spPr>
      </p:pic>
    </p:spTree>
    <p:extLst>
      <p:ext uri="{BB962C8B-B14F-4D97-AF65-F5344CB8AC3E}">
        <p14:creationId xmlns:p14="http://schemas.microsoft.com/office/powerpoint/2010/main" val="3246223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048C7F-179B-46E9-8725-A05E57CCA52E}"/>
              </a:ext>
            </a:extLst>
          </p:cNvPr>
          <p:cNvSpPr>
            <a:spLocks noGrp="1"/>
          </p:cNvSpPr>
          <p:nvPr>
            <p:ph type="sldNum" sz="quarter" idx="12"/>
          </p:nvPr>
        </p:nvSpPr>
        <p:spPr/>
        <p:txBody>
          <a:bodyPr/>
          <a:lstStyle/>
          <a:p>
            <a:fld id="{112F3AA7-8D1D-4094-95D7-0F0AD16921C5}" type="slidenum">
              <a:rPr lang="en-GB" noProof="0" smtClean="0"/>
              <a:t>3</a:t>
            </a:fld>
            <a:endParaRPr lang="en-GB" noProof="0" dirty="0"/>
          </a:p>
        </p:txBody>
      </p:sp>
      <p:sp>
        <p:nvSpPr>
          <p:cNvPr id="3" name="Title 2">
            <a:extLst>
              <a:ext uri="{FF2B5EF4-FFF2-40B4-BE49-F238E27FC236}">
                <a16:creationId xmlns:a16="http://schemas.microsoft.com/office/drawing/2014/main" id="{A6D023D3-707C-4018-9953-81E36612E8D5}"/>
              </a:ext>
            </a:extLst>
          </p:cNvPr>
          <p:cNvSpPr>
            <a:spLocks noGrp="1"/>
          </p:cNvSpPr>
          <p:nvPr>
            <p:ph type="title"/>
          </p:nvPr>
        </p:nvSpPr>
        <p:spPr/>
        <p:txBody>
          <a:bodyPr>
            <a:normAutofit fontScale="90000"/>
          </a:bodyPr>
          <a:lstStyle/>
          <a:p>
            <a:r>
              <a:rPr lang="en-GB" dirty="0"/>
              <a:t>Overview of most urgent technical </a:t>
            </a:r>
            <a:br>
              <a:rPr lang="en-GB" dirty="0"/>
            </a:br>
            <a:r>
              <a:rPr lang="en-GB" dirty="0"/>
              <a:t>and other legal metrology issues in the region </a:t>
            </a:r>
            <a:br>
              <a:rPr lang="en-GB" dirty="0"/>
            </a:br>
            <a:r>
              <a:rPr lang="en-GB" dirty="0"/>
              <a:t>during the past year in the RLMO</a:t>
            </a:r>
          </a:p>
        </p:txBody>
      </p:sp>
      <p:sp>
        <p:nvSpPr>
          <p:cNvPr id="4" name="Content Placeholder 3">
            <a:extLst>
              <a:ext uri="{FF2B5EF4-FFF2-40B4-BE49-F238E27FC236}">
                <a16:creationId xmlns:a16="http://schemas.microsoft.com/office/drawing/2014/main" id="{3094F870-CD4E-4EFF-9E1A-6A0E98D4AE22}"/>
              </a:ext>
            </a:extLst>
          </p:cNvPr>
          <p:cNvSpPr>
            <a:spLocks noGrp="1"/>
          </p:cNvSpPr>
          <p:nvPr>
            <p:ph idx="1"/>
          </p:nvPr>
        </p:nvSpPr>
        <p:spPr/>
        <p:txBody>
          <a:bodyPr/>
          <a:lstStyle/>
          <a:p>
            <a:r>
              <a:rPr lang="es-UY" dirty="0"/>
              <a:t>COVID-19</a:t>
            </a:r>
          </a:p>
          <a:p>
            <a:pPr lvl="1"/>
            <a:r>
              <a:rPr lang="es-UY" dirty="0" err="1"/>
              <a:t>Participation</a:t>
            </a:r>
            <a:r>
              <a:rPr lang="es-UY" dirty="0"/>
              <a:t> </a:t>
            </a:r>
          </a:p>
          <a:p>
            <a:pPr lvl="1"/>
            <a:r>
              <a:rPr lang="en-ZA" dirty="0"/>
              <a:t>Translation</a:t>
            </a:r>
          </a:p>
          <a:p>
            <a:endParaRPr lang="es-UY" dirty="0"/>
          </a:p>
          <a:p>
            <a:r>
              <a:rPr lang="en-GB" dirty="0"/>
              <a:t>Meeting of AFRIMETS Technical Committee Legal and Workshop </a:t>
            </a:r>
          </a:p>
          <a:p>
            <a:pPr lvl="1"/>
            <a:r>
              <a:rPr lang="en-GB" dirty="0"/>
              <a:t>12 to 13 July 2022</a:t>
            </a:r>
          </a:p>
          <a:p>
            <a:pPr lvl="1"/>
            <a:r>
              <a:rPr lang="en-GB" dirty="0"/>
              <a:t>Virtually</a:t>
            </a:r>
          </a:p>
        </p:txBody>
      </p:sp>
      <p:pic>
        <p:nvPicPr>
          <p:cNvPr id="5" name="Picture 4"/>
          <p:cNvPicPr>
            <a:picLocks noChangeAspect="1"/>
          </p:cNvPicPr>
          <p:nvPr/>
        </p:nvPicPr>
        <p:blipFill>
          <a:blip r:embed="rId3"/>
          <a:stretch>
            <a:fillRect/>
          </a:stretch>
        </p:blipFill>
        <p:spPr>
          <a:xfrm>
            <a:off x="2843808" y="2348881"/>
            <a:ext cx="1503611" cy="1503611"/>
          </a:xfrm>
          <a:prstGeom prst="rect">
            <a:avLst/>
          </a:prstGeom>
        </p:spPr>
      </p:pic>
    </p:spTree>
    <p:extLst>
      <p:ext uri="{BB962C8B-B14F-4D97-AF65-F5344CB8AC3E}">
        <p14:creationId xmlns:p14="http://schemas.microsoft.com/office/powerpoint/2010/main" val="4260330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048C7F-179B-46E9-8725-A05E57CCA52E}"/>
              </a:ext>
            </a:extLst>
          </p:cNvPr>
          <p:cNvSpPr>
            <a:spLocks noGrp="1"/>
          </p:cNvSpPr>
          <p:nvPr>
            <p:ph type="sldNum" sz="quarter" idx="12"/>
          </p:nvPr>
        </p:nvSpPr>
        <p:spPr/>
        <p:txBody>
          <a:bodyPr/>
          <a:lstStyle/>
          <a:p>
            <a:fld id="{112F3AA7-8D1D-4094-95D7-0F0AD16921C5}" type="slidenum">
              <a:rPr lang="en-GB" noProof="0" smtClean="0"/>
              <a:t>4</a:t>
            </a:fld>
            <a:endParaRPr lang="en-GB" noProof="0" dirty="0"/>
          </a:p>
        </p:txBody>
      </p:sp>
      <p:sp>
        <p:nvSpPr>
          <p:cNvPr id="3" name="Title 2">
            <a:extLst>
              <a:ext uri="{FF2B5EF4-FFF2-40B4-BE49-F238E27FC236}">
                <a16:creationId xmlns:a16="http://schemas.microsoft.com/office/drawing/2014/main" id="{A6D023D3-707C-4018-9953-81E36612E8D5}"/>
              </a:ext>
            </a:extLst>
          </p:cNvPr>
          <p:cNvSpPr>
            <a:spLocks noGrp="1"/>
          </p:cNvSpPr>
          <p:nvPr>
            <p:ph type="title"/>
          </p:nvPr>
        </p:nvSpPr>
        <p:spPr/>
        <p:txBody>
          <a:bodyPr>
            <a:normAutofit fontScale="90000"/>
          </a:bodyPr>
          <a:lstStyle/>
          <a:p>
            <a:r>
              <a:rPr lang="en-GB" dirty="0"/>
              <a:t>Anticipated calendar of events</a:t>
            </a:r>
            <a:br>
              <a:rPr lang="en-GB" dirty="0"/>
            </a:br>
            <a:r>
              <a:rPr lang="en-GB" dirty="0"/>
              <a:t>for the coming year in the RLMO</a:t>
            </a:r>
          </a:p>
        </p:txBody>
      </p:sp>
      <p:sp>
        <p:nvSpPr>
          <p:cNvPr id="4" name="Content Placeholder 3">
            <a:extLst>
              <a:ext uri="{FF2B5EF4-FFF2-40B4-BE49-F238E27FC236}">
                <a16:creationId xmlns:a16="http://schemas.microsoft.com/office/drawing/2014/main" id="{3094F870-CD4E-4EFF-9E1A-6A0E98D4AE22}"/>
              </a:ext>
            </a:extLst>
          </p:cNvPr>
          <p:cNvSpPr>
            <a:spLocks noGrp="1"/>
          </p:cNvSpPr>
          <p:nvPr>
            <p:ph idx="1"/>
          </p:nvPr>
        </p:nvSpPr>
        <p:spPr/>
        <p:txBody>
          <a:bodyPr/>
          <a:lstStyle/>
          <a:p>
            <a:r>
              <a:rPr lang="es-UY" dirty="0"/>
              <a:t>AFRIMETS TC Legal Meeting – 2022/23</a:t>
            </a:r>
          </a:p>
          <a:p>
            <a:pPr lvl="1"/>
            <a:r>
              <a:rPr lang="es-UY" dirty="0"/>
              <a:t>WG </a:t>
            </a:r>
            <a:r>
              <a:rPr lang="en-AU" dirty="0"/>
              <a:t>Prepackages</a:t>
            </a:r>
          </a:p>
          <a:p>
            <a:endParaRPr lang="es-UY" dirty="0"/>
          </a:p>
          <a:p>
            <a:r>
              <a:rPr lang="es-UY" dirty="0"/>
              <a:t>Workshop </a:t>
            </a:r>
            <a:r>
              <a:rPr lang="en-AU" dirty="0"/>
              <a:t>Electricity</a:t>
            </a:r>
            <a:r>
              <a:rPr lang="es-UY" dirty="0"/>
              <a:t>/ </a:t>
            </a:r>
            <a:r>
              <a:rPr lang="es-UY" dirty="0" err="1"/>
              <a:t>Speed</a:t>
            </a:r>
            <a:r>
              <a:rPr lang="es-UY" dirty="0"/>
              <a:t> </a:t>
            </a:r>
            <a:r>
              <a:rPr lang="es-UY" dirty="0" err="1"/>
              <a:t>Meters</a:t>
            </a:r>
            <a:r>
              <a:rPr lang="es-UY" dirty="0"/>
              <a:t> </a:t>
            </a:r>
          </a:p>
          <a:p>
            <a:pPr lvl="1"/>
            <a:r>
              <a:rPr lang="es-UY" dirty="0" err="1"/>
              <a:t>Will</a:t>
            </a:r>
            <a:r>
              <a:rPr lang="es-UY" dirty="0"/>
              <a:t> </a:t>
            </a:r>
            <a:r>
              <a:rPr lang="es-UY" dirty="0" err="1"/>
              <a:t>take</a:t>
            </a:r>
            <a:r>
              <a:rPr lang="es-UY" dirty="0"/>
              <a:t> place at </a:t>
            </a:r>
            <a:r>
              <a:rPr lang="es-UY" dirty="0" err="1"/>
              <a:t>the</a:t>
            </a:r>
            <a:r>
              <a:rPr lang="es-UY" dirty="0"/>
              <a:t> time of </a:t>
            </a:r>
            <a:r>
              <a:rPr lang="es-UY" dirty="0" err="1"/>
              <a:t>the</a:t>
            </a:r>
            <a:r>
              <a:rPr lang="es-UY" dirty="0"/>
              <a:t> </a:t>
            </a:r>
            <a:r>
              <a:rPr lang="es-UY" dirty="0" err="1"/>
              <a:t>next</a:t>
            </a:r>
            <a:r>
              <a:rPr lang="es-UY" dirty="0"/>
              <a:t> AFRIMETS TC Legal Meeting</a:t>
            </a:r>
            <a:endParaRPr lang="en-GB" dirty="0"/>
          </a:p>
        </p:txBody>
      </p:sp>
      <p:pic>
        <p:nvPicPr>
          <p:cNvPr id="5" name="Picture 4"/>
          <p:cNvPicPr>
            <a:picLocks noChangeAspect="1"/>
          </p:cNvPicPr>
          <p:nvPr/>
        </p:nvPicPr>
        <p:blipFill>
          <a:blip r:embed="rId3"/>
          <a:stretch>
            <a:fillRect/>
          </a:stretch>
        </p:blipFill>
        <p:spPr>
          <a:xfrm>
            <a:off x="5236790" y="2060848"/>
            <a:ext cx="3295650" cy="1390650"/>
          </a:xfrm>
          <a:prstGeom prst="rect">
            <a:avLst/>
          </a:prstGeom>
        </p:spPr>
      </p:pic>
      <p:pic>
        <p:nvPicPr>
          <p:cNvPr id="6" name="Picture 5"/>
          <p:cNvPicPr>
            <a:picLocks noChangeAspect="1"/>
          </p:cNvPicPr>
          <p:nvPr/>
        </p:nvPicPr>
        <p:blipFill>
          <a:blip r:embed="rId4"/>
          <a:stretch>
            <a:fillRect/>
          </a:stretch>
        </p:blipFill>
        <p:spPr>
          <a:xfrm>
            <a:off x="1763688" y="4588922"/>
            <a:ext cx="1368152" cy="1368152"/>
          </a:xfrm>
          <a:prstGeom prst="rect">
            <a:avLst/>
          </a:prstGeom>
        </p:spPr>
      </p:pic>
      <p:pic>
        <p:nvPicPr>
          <p:cNvPr id="7" name="Picture 6"/>
          <p:cNvPicPr>
            <a:picLocks noChangeAspect="1"/>
          </p:cNvPicPr>
          <p:nvPr/>
        </p:nvPicPr>
        <p:blipFill>
          <a:blip r:embed="rId5"/>
          <a:stretch>
            <a:fillRect/>
          </a:stretch>
        </p:blipFill>
        <p:spPr>
          <a:xfrm>
            <a:off x="4067944" y="4463574"/>
            <a:ext cx="3086100" cy="1476375"/>
          </a:xfrm>
          <a:prstGeom prst="rect">
            <a:avLst/>
          </a:prstGeom>
        </p:spPr>
      </p:pic>
    </p:spTree>
    <p:extLst>
      <p:ext uri="{BB962C8B-B14F-4D97-AF65-F5344CB8AC3E}">
        <p14:creationId xmlns:p14="http://schemas.microsoft.com/office/powerpoint/2010/main" val="148047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048C7F-179B-46E9-8725-A05E57CCA52E}"/>
              </a:ext>
            </a:extLst>
          </p:cNvPr>
          <p:cNvSpPr>
            <a:spLocks noGrp="1"/>
          </p:cNvSpPr>
          <p:nvPr>
            <p:ph type="sldNum" sz="quarter" idx="12"/>
          </p:nvPr>
        </p:nvSpPr>
        <p:spPr/>
        <p:txBody>
          <a:bodyPr/>
          <a:lstStyle/>
          <a:p>
            <a:fld id="{112F3AA7-8D1D-4094-95D7-0F0AD16921C5}" type="slidenum">
              <a:rPr lang="en-GB" noProof="0" smtClean="0"/>
              <a:t>5</a:t>
            </a:fld>
            <a:endParaRPr lang="en-GB" noProof="0" dirty="0"/>
          </a:p>
        </p:txBody>
      </p:sp>
      <p:sp>
        <p:nvSpPr>
          <p:cNvPr id="3" name="Title 2">
            <a:extLst>
              <a:ext uri="{FF2B5EF4-FFF2-40B4-BE49-F238E27FC236}">
                <a16:creationId xmlns:a16="http://schemas.microsoft.com/office/drawing/2014/main" id="{A6D023D3-707C-4018-9953-81E36612E8D5}"/>
              </a:ext>
            </a:extLst>
          </p:cNvPr>
          <p:cNvSpPr>
            <a:spLocks noGrp="1"/>
          </p:cNvSpPr>
          <p:nvPr>
            <p:ph type="title"/>
          </p:nvPr>
        </p:nvSpPr>
        <p:spPr/>
        <p:txBody>
          <a:bodyPr>
            <a:normAutofit/>
          </a:bodyPr>
          <a:lstStyle/>
          <a:p>
            <a:endParaRPr lang="en-GB" dirty="0"/>
          </a:p>
        </p:txBody>
      </p:sp>
      <p:pic>
        <p:nvPicPr>
          <p:cNvPr id="8" name="Content Placeholder 7"/>
          <p:cNvPicPr>
            <a:picLocks noGrp="1" noChangeAspect="1"/>
          </p:cNvPicPr>
          <p:nvPr>
            <p:ph idx="1"/>
          </p:nvPr>
        </p:nvPicPr>
        <p:blipFill>
          <a:blip r:embed="rId3"/>
          <a:stretch>
            <a:fillRect/>
          </a:stretch>
        </p:blipFill>
        <p:spPr>
          <a:xfrm>
            <a:off x="2154560" y="1628800"/>
            <a:ext cx="4680519" cy="3505872"/>
          </a:xfrm>
          <a:prstGeom prst="rect">
            <a:avLst/>
          </a:prstGeom>
        </p:spPr>
      </p:pic>
    </p:spTree>
    <p:extLst>
      <p:ext uri="{BB962C8B-B14F-4D97-AF65-F5344CB8AC3E}">
        <p14:creationId xmlns:p14="http://schemas.microsoft.com/office/powerpoint/2010/main" val="114099812"/>
      </p:ext>
    </p:extLst>
  </p:cSld>
  <p:clrMapOvr>
    <a:masterClrMapping/>
  </p:clrMapOvr>
</p:sld>
</file>

<file path=ppt/theme/theme1.xml><?xml version="1.0" encoding="utf-8"?>
<a:theme xmlns:a="http://schemas.openxmlformats.org/drawingml/2006/main" name="51_CIML_ppt_layout_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56CIML_PPT_Template.potx" id="{889B8E07-F202-4739-ACD6-F6934771B4F1}" vid="{72080C5D-E40C-4E0A-BB39-B925EFF221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56CIML_PPT_Template</Template>
  <TotalTime>7312</TotalTime>
  <Words>705</Words>
  <Application>Microsoft Office PowerPoint</Application>
  <PresentationFormat>On-screen Show (4:3)</PresentationFormat>
  <Paragraphs>87</Paragraphs>
  <Slides>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51_CIML_ppt_layout_2016</vt:lpstr>
      <vt:lpstr>AFRIMETS Update to the RLMO Round Table</vt:lpstr>
      <vt:lpstr>Overview of significant developments and activities  during the past year in the RLMO</vt:lpstr>
      <vt:lpstr>Overview of most urgent technical  and other legal metrology issues in the region  during the past year in the RLMO</vt:lpstr>
      <vt:lpstr>Anticipated calendar of events for the coming year in the RLMO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Luis Mussio</dc:creator>
  <cp:lastModifiedBy>Ehrlich, Charles D. (Fed)</cp:lastModifiedBy>
  <cp:revision>45</cp:revision>
  <cp:lastPrinted>2021-09-30T09:31:20Z</cp:lastPrinted>
  <dcterms:created xsi:type="dcterms:W3CDTF">2021-08-16T10:44:54Z</dcterms:created>
  <dcterms:modified xsi:type="dcterms:W3CDTF">2022-10-06T01:08:39Z</dcterms:modified>
</cp:coreProperties>
</file>